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009" r:id="rId3"/>
    <p:sldId id="1017" r:id="rId4"/>
    <p:sldId id="1018" r:id="rId5"/>
    <p:sldId id="1019" r:id="rId6"/>
    <p:sldId id="1010" r:id="rId7"/>
    <p:sldId id="1020" r:id="rId8"/>
    <p:sldId id="1016" r:id="rId9"/>
    <p:sldId id="1022" r:id="rId10"/>
    <p:sldId id="1024" r:id="rId11"/>
    <p:sldId id="1026" r:id="rId12"/>
    <p:sldId id="1028" r:id="rId13"/>
    <p:sldId id="1012" r:id="rId14"/>
    <p:sldId id="1032" r:id="rId15"/>
    <p:sldId id="103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9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Weather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Lead-in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&amp; Cartoon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1269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四、下面是今天的天气预报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z="1050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Guangzhou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Guiyang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S206.tif" descr="id:214749834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1183" y="1484784"/>
            <a:ext cx="1147759" cy="116870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207.tif" descr="id:214749834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2836361"/>
            <a:ext cx="1386526" cy="116870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FS208.tif" descr="id:2147498355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4132505"/>
            <a:ext cx="1474493" cy="116870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矩形 5"/>
          <p:cNvSpPr/>
          <p:nvPr/>
        </p:nvSpPr>
        <p:spPr>
          <a:xfrm>
            <a:off x="1342678" y="1664596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sunny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420601" y="2951687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rainy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342678" y="4229725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windy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71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五、根据所给情景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如果你想问今天天气如何时，你会问：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hot 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10360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662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如果你想告诉朋友莫斯科的天气寒冷又多风时，你会说：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cold in Moscow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cold and cloudy in Moscow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cold and windy 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Moscow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如果你问对方石家庄下雪了吗，对方会回答：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prstClr val="whit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prstClr val="whit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Shijiazhuang is snowy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snowy in Shijiazhuang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8050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28736" y="34357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02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283282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6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o’clock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to get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some milk and bread for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fly a kite outside at 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hot in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friend,Amy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rainy and cool in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a book with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bed at 9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o’clock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nice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806" y="4293096"/>
            <a:ext cx="10800000" cy="157016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94928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98662" y="60751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39963" y="60751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677944" y="60751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336489" y="60751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569200" y="608022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七、根据图表信息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写出问句或答句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470712"/>
              </p:ext>
            </p:extLst>
          </p:nvPr>
        </p:nvGraphicFramePr>
        <p:xfrm>
          <a:off x="343711" y="1700808"/>
          <a:ext cx="11502991" cy="3461824"/>
        </p:xfrm>
        <a:graphic>
          <a:graphicData uri="http://schemas.openxmlformats.org/drawingml/2006/table">
            <a:tbl>
              <a:tblPr firstRow="1" firstCol="1" bandRow="1"/>
              <a:tblGrid>
                <a:gridCol w="2871175">
                  <a:extLst>
                    <a:ext uri="{9D8B030D-6E8A-4147-A177-3AD203B41FA5}">
                      <a16:colId xmlns:a16="http://schemas.microsoft.com/office/drawing/2014/main" val="2766684171"/>
                    </a:ext>
                  </a:extLst>
                </a:gridCol>
                <a:gridCol w="4315908">
                  <a:extLst>
                    <a:ext uri="{9D8B030D-6E8A-4147-A177-3AD203B41FA5}">
                      <a16:colId xmlns:a16="http://schemas.microsoft.com/office/drawing/2014/main" val="804170277"/>
                    </a:ext>
                  </a:extLst>
                </a:gridCol>
                <a:gridCol w="4315908">
                  <a:extLst>
                    <a:ext uri="{9D8B030D-6E8A-4147-A177-3AD203B41FA5}">
                      <a16:colId xmlns:a16="http://schemas.microsoft.com/office/drawing/2014/main" val="115410459"/>
                    </a:ext>
                  </a:extLst>
                </a:gridCol>
              </a:tblGrid>
              <a:tr h="2088232">
                <a:tc>
                  <a:txBody>
                    <a:bodyPr/>
                    <a:lstStyle/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8491226"/>
                  </a:ext>
                </a:extLst>
              </a:tr>
              <a:tr h="6867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Moscow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√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6839569"/>
                  </a:ext>
                </a:extLst>
              </a:tr>
              <a:tr h="6867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York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√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8393519"/>
                  </a:ext>
                </a:extLst>
              </a:tr>
            </a:tbl>
          </a:graphicData>
        </a:graphic>
      </p:graphicFrame>
      <p:pic>
        <p:nvPicPr>
          <p:cNvPr id="4" name="FS210.tif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3038" y="1916602"/>
            <a:ext cx="1728192" cy="172819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FS211.tif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44927" y="1916832"/>
            <a:ext cx="2050292" cy="172819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819500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714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snowy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 in New York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60021" y="1220929"/>
            <a:ext cx="1125180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What’s the weather like in Moscow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/How is the weather in Moscow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1126654" y="3724276"/>
            <a:ext cx="201622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rainy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86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6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39" y="1052736"/>
            <a:ext cx="11519535" cy="542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191256"/>
              </p:ext>
            </p:extLst>
          </p:nvPr>
        </p:nvGraphicFramePr>
        <p:xfrm>
          <a:off x="335439" y="1593964"/>
          <a:ext cx="11519536" cy="4571340"/>
        </p:xfrm>
        <a:graphic>
          <a:graphicData uri="http://schemas.openxmlformats.org/drawingml/2006/table">
            <a:tbl>
              <a:tblPr firstRow="1" firstCol="1" bandRow="1"/>
              <a:tblGrid>
                <a:gridCol w="719207">
                  <a:extLst>
                    <a:ext uri="{9D8B030D-6E8A-4147-A177-3AD203B41FA5}">
                      <a16:colId xmlns:a16="http://schemas.microsoft.com/office/drawing/2014/main" val="2498903613"/>
                    </a:ext>
                  </a:extLst>
                </a:gridCol>
                <a:gridCol w="10800329">
                  <a:extLst>
                    <a:ext uri="{9D8B030D-6E8A-4147-A177-3AD203B41FA5}">
                      <a16:colId xmlns:a16="http://schemas.microsoft.com/office/drawing/2014/main" val="2619160406"/>
                    </a:ext>
                  </a:extLst>
                </a:gridCol>
              </a:tblGrid>
              <a:tr h="45713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络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3679327"/>
                  </a:ext>
                </a:extLst>
              </a:tr>
            </a:tbl>
          </a:graphicData>
        </a:graphic>
      </p:graphicFrame>
      <p:pic>
        <p:nvPicPr>
          <p:cNvPr id="4" name="JG6T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14686" y="1875003"/>
            <a:ext cx="9649072" cy="406408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438565"/>
              </p:ext>
            </p:extLst>
          </p:nvPr>
        </p:nvGraphicFramePr>
        <p:xfrm>
          <a:off x="334567" y="980728"/>
          <a:ext cx="11521280" cy="4800353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2949645581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1043544261"/>
                    </a:ext>
                  </a:extLst>
                </a:gridCol>
              </a:tblGrid>
              <a:tr h="100577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/e/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dnesday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tog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ncil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llow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73406"/>
                  </a:ext>
                </a:extLst>
              </a:tr>
              <a:tr h="3520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3587750" algn="l"/>
                          <a:tab pos="7175500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天气，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气象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cloudy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多云的，阴天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sunny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晴朗的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3587750" algn="l"/>
                          <a:tab pos="7175500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凉的，凉爽的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rainy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阴雨的，多雨的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hot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温度高的，热的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3587750" algn="l"/>
                          <a:tab pos="7175500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多风的，风大的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warm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温暖的，暖和的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money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钱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3587750" algn="l"/>
                          <a:tab pos="7175500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公园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meet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）会面，集合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worry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担心，担忧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3587750" algn="l"/>
                          <a:tab pos="7175500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umbrella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伞，雨伞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there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到那里，在那里</a:t>
                      </a: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71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1785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704787"/>
              </p:ext>
            </p:extLst>
          </p:nvPr>
        </p:nvGraphicFramePr>
        <p:xfrm>
          <a:off x="334567" y="908720"/>
          <a:ext cx="11521280" cy="5256584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276455339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2768880187"/>
                    </a:ext>
                  </a:extLst>
                </a:gridCol>
              </a:tblGrid>
              <a:tr h="262829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5024438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save ...for a rainy day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未雨绸缪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the park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去公园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5024438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sunny and warm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晴朗又温暖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fly a kite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放风筝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5024438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windy and cloudy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有风和多云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cool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nice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又凉快又舒适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09738" algn="l"/>
                          <a:tab pos="5024438" algn="l"/>
                          <a:tab pos="7470775" algn="l"/>
                          <a:tab pos="8550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worry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不要担心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2108168"/>
                  </a:ext>
                </a:extLst>
              </a:tr>
              <a:tr h="262829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—What’s the weather like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？天气怎么样？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—It’s sunny and warm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天气是晴朗的和温暖的。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can fly a kite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我们可以放风筝。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“can”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是情态动词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后面的动词用原形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无人称和数的变化。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593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2369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019187"/>
              </p:ext>
            </p:extLst>
          </p:nvPr>
        </p:nvGraphicFramePr>
        <p:xfrm>
          <a:off x="334567" y="980728"/>
          <a:ext cx="11521280" cy="4752528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1848282645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3692942448"/>
                    </a:ext>
                  </a:extLst>
                </a:gridCol>
              </a:tblGrid>
              <a:tr h="475252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名词变形容词：（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）名词＋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变为形容词：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cloud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云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cloudy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多云的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风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有风的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）名词＋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变为形容词：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使用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）＋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useful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有用的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帮助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）＋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helpful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有帮助的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）名词＋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变为形容词：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朋友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）＋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friendly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友好的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爱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）＋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lovely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可爱的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70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499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0091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4955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73503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is windy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fly kites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cloudy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cold now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rainy now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share your umbrella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68288" algn="l"/>
                <a:tab pos="5645150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go outside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sunny now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8000" y="1844824"/>
            <a:ext cx="9822715" cy="145212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92656" y="3401759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4</a:t>
            </a:r>
            <a:endParaRPr lang="zh-CN" altLang="en-US" sz="2000"/>
          </a:p>
        </p:txBody>
      </p:sp>
      <p:sp>
        <p:nvSpPr>
          <p:cNvPr id="9" name="矩形 8"/>
          <p:cNvSpPr/>
          <p:nvPr/>
        </p:nvSpPr>
        <p:spPr>
          <a:xfrm>
            <a:off x="3847049" y="3401759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3</a:t>
            </a:r>
            <a:endParaRPr lang="zh-CN" altLang="en-US" sz="2000"/>
          </a:p>
        </p:txBody>
      </p:sp>
      <p:sp>
        <p:nvSpPr>
          <p:cNvPr id="10" name="矩形 9"/>
          <p:cNvSpPr/>
          <p:nvPr/>
        </p:nvSpPr>
        <p:spPr>
          <a:xfrm>
            <a:off x="5646791" y="3406943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5</a:t>
            </a:r>
            <a:endParaRPr lang="zh-CN" altLang="en-US" sz="2000"/>
          </a:p>
        </p:txBody>
      </p:sp>
      <p:sp>
        <p:nvSpPr>
          <p:cNvPr id="11" name="矩形 10"/>
          <p:cNvSpPr/>
          <p:nvPr/>
        </p:nvSpPr>
        <p:spPr>
          <a:xfrm>
            <a:off x="7825419" y="3401759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2</a:t>
            </a:r>
            <a:endParaRPr lang="zh-CN" altLang="en-US" sz="2000"/>
          </a:p>
        </p:txBody>
      </p:sp>
      <p:sp>
        <p:nvSpPr>
          <p:cNvPr id="12" name="矩形 11"/>
          <p:cNvSpPr/>
          <p:nvPr/>
        </p:nvSpPr>
        <p:spPr>
          <a:xfrm>
            <a:off x="10199662" y="3406943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1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二、判断下列单词画线部分发音是否相同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相同的写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不相同的写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dnesday	g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ubject	Chine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ome	ni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	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gg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ppy	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215959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8919" y="279283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8919" y="343512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9683" y="40811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38919" y="471726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27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like in Harbin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36 degrees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6426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6426" y="340299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142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sunny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 today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Bobby,save your money for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736" y="15978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9155" y="28915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824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400</Words>
  <Application>Microsoft Office PowerPoint</Application>
  <PresentationFormat>自定义</PresentationFormat>
  <Paragraphs>128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仿宋</vt:lpstr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359</cp:revision>
  <dcterms:created xsi:type="dcterms:W3CDTF">2020-11-06T05:24:00Z</dcterms:created>
  <dcterms:modified xsi:type="dcterms:W3CDTF">2025-06-24T02:55:48Z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